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57" r:id="rId3"/>
    <p:sldId id="258" r:id="rId4"/>
    <p:sldId id="259" r:id="rId5"/>
    <p:sldId id="260" r:id="rId6"/>
    <p:sldId id="264" r:id="rId7"/>
    <p:sldId id="265" r:id="rId8"/>
    <p:sldId id="266" r:id="rId9"/>
    <p:sldId id="267" r:id="rId10"/>
    <p:sldId id="268" r:id="rId11"/>
    <p:sldId id="261" r:id="rId12"/>
    <p:sldId id="269" r:id="rId13"/>
    <p:sldId id="271" r:id="rId14"/>
    <p:sldId id="272" r:id="rId15"/>
    <p:sldId id="27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EC191C-C4FC-4EEE-9BB1-856E11812DD7}" type="datetimeFigureOut">
              <a:rPr lang="en-US" smtClean="0"/>
              <a:t>7/22/2023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BD22D61-401D-4BC2-9C5F-94CCC4637A11}"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13343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EC191C-C4FC-4EEE-9BB1-856E11812DD7}" type="datetimeFigureOut">
              <a:rPr lang="en-US" smtClean="0"/>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D22D61-401D-4BC2-9C5F-94CCC4637A11}"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52819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EC191C-C4FC-4EEE-9BB1-856E11812DD7}" type="datetimeFigureOut">
              <a:rPr lang="en-US" smtClean="0"/>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D22D61-401D-4BC2-9C5F-94CCC4637A11}"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31094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EC191C-C4FC-4EEE-9BB1-856E11812DD7}" type="datetimeFigureOut">
              <a:rPr lang="en-US" smtClean="0"/>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D22D61-401D-4BC2-9C5F-94CCC4637A11}"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3378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EC191C-C4FC-4EEE-9BB1-856E11812DD7}" type="datetimeFigureOut">
              <a:rPr lang="en-US" smtClean="0"/>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D22D61-401D-4BC2-9C5F-94CCC4637A11}"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60304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EC191C-C4FC-4EEE-9BB1-856E11812DD7}" type="datetimeFigureOut">
              <a:rPr lang="en-US" smtClean="0"/>
              <a:t>7/22/2023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D22D61-401D-4BC2-9C5F-94CCC4637A11}"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10287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EC191C-C4FC-4EEE-9BB1-856E11812DD7}" type="datetimeFigureOut">
              <a:rPr lang="en-US" smtClean="0"/>
              <a:t>7/22/2023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D22D61-401D-4BC2-9C5F-94CCC4637A11}"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6543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EC191C-C4FC-4EEE-9BB1-856E11812DD7}" type="datetimeFigureOut">
              <a:rPr lang="en-US" smtClean="0"/>
              <a:t>7/22/2023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D22D61-401D-4BC2-9C5F-94CCC4637A11}"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80721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EC191C-C4FC-4EEE-9BB1-856E11812DD7}" type="datetimeFigureOut">
              <a:rPr lang="en-US" smtClean="0"/>
              <a:t>7/22/2023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D22D61-401D-4BC2-9C5F-94CCC4637A11}" type="slidenum">
              <a:rPr lang="en-US" smtClean="0"/>
              <a:t>‹#›</a:t>
            </a:fld>
            <a:endParaRPr lang="en-US"/>
          </a:p>
        </p:txBody>
      </p:sp>
    </p:spTree>
    <p:extLst>
      <p:ext uri="{BB962C8B-B14F-4D97-AF65-F5344CB8AC3E}">
        <p14:creationId xmlns:p14="http://schemas.microsoft.com/office/powerpoint/2010/main" val="1909446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EC191C-C4FC-4EEE-9BB1-856E11812DD7}" type="datetimeFigureOut">
              <a:rPr lang="en-US" smtClean="0"/>
              <a:t>7/22/2023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D22D61-401D-4BC2-9C5F-94CCC4637A11}"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6598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1EC191C-C4FC-4EEE-9BB1-856E11812DD7}" type="datetimeFigureOut">
              <a:rPr lang="en-US" smtClean="0"/>
              <a:t>7/22/2023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BD22D61-401D-4BC2-9C5F-94CCC4637A11}"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9613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1EC191C-C4FC-4EEE-9BB1-856E11812DD7}" type="datetimeFigureOut">
              <a:rPr lang="en-US" smtClean="0"/>
              <a:t>7/22/2023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BD22D61-401D-4BC2-9C5F-94CCC4637A11}"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61097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8.png"/><Relationship Id="rId5" Type="http://schemas.openxmlformats.org/officeDocument/2006/relationships/hyperlink" Target="https://www.haggle.com/datasets/pavansubhasht/ibm-hr-analytics-attrition-dataset"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7CC7-11B9-B309-318D-E830344A830C}"/>
              </a:ext>
            </a:extLst>
          </p:cNvPr>
          <p:cNvSpPr>
            <a:spLocks noGrp="1"/>
          </p:cNvSpPr>
          <p:nvPr>
            <p:ph type="ctrTitle"/>
          </p:nvPr>
        </p:nvSpPr>
        <p:spPr>
          <a:xfrm>
            <a:off x="2417779" y="674704"/>
            <a:ext cx="8637073" cy="2669026"/>
          </a:xfrm>
        </p:spPr>
        <p:txBody>
          <a:bodyPr>
            <a:noAutofit/>
          </a:bodyPr>
          <a:lstStyle/>
          <a:p>
            <a:r>
              <a:rPr lang="en-US" sz="5400" dirty="0"/>
              <a:t>Analysis of IBM Employment Factors that Influence Attrition</a:t>
            </a:r>
          </a:p>
        </p:txBody>
      </p:sp>
      <p:sp>
        <p:nvSpPr>
          <p:cNvPr id="3" name="Subtitle 2">
            <a:extLst>
              <a:ext uri="{FF2B5EF4-FFF2-40B4-BE49-F238E27FC236}">
                <a16:creationId xmlns:a16="http://schemas.microsoft.com/office/drawing/2014/main" id="{EEFBEFEC-579F-B241-1C43-E490676D316F}"/>
              </a:ext>
            </a:extLst>
          </p:cNvPr>
          <p:cNvSpPr>
            <a:spLocks noGrp="1"/>
          </p:cNvSpPr>
          <p:nvPr>
            <p:ph type="subTitle" idx="1"/>
          </p:nvPr>
        </p:nvSpPr>
        <p:spPr/>
        <p:txBody>
          <a:bodyPr>
            <a:normAutofit fontScale="62500" lnSpcReduction="20000"/>
          </a:bodyPr>
          <a:lstStyle/>
          <a:p>
            <a:r>
              <a:rPr lang="en-US" b="1" dirty="0"/>
              <a:t>Team 38</a:t>
            </a:r>
          </a:p>
          <a:p>
            <a:r>
              <a:rPr lang="en-US" b="1" dirty="0"/>
              <a:t>Jack Lusk</a:t>
            </a:r>
          </a:p>
          <a:p>
            <a:r>
              <a:rPr lang="en-US" b="1" dirty="0" err="1"/>
              <a:t>Sasakorn</a:t>
            </a:r>
            <a:r>
              <a:rPr lang="en-US" b="1" dirty="0"/>
              <a:t> </a:t>
            </a:r>
            <a:r>
              <a:rPr lang="en-US" b="1" dirty="0" err="1"/>
              <a:t>Phanitsombat</a:t>
            </a:r>
            <a:endParaRPr lang="en-US" b="1" dirty="0"/>
          </a:p>
        </p:txBody>
      </p:sp>
      <p:pic>
        <p:nvPicPr>
          <p:cNvPr id="13" name="Video 12">
            <a:hlinkClick r:id="" action="ppaction://media"/>
            <a:extLst>
              <a:ext uri="{FF2B5EF4-FFF2-40B4-BE49-F238E27FC236}">
                <a16:creationId xmlns:a16="http://schemas.microsoft.com/office/drawing/2014/main" id="{0E9D59FC-1113-4BFA-69CC-190CF7BB022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0961560"/>
      </p:ext>
    </p:extLst>
  </p:cSld>
  <p:clrMapOvr>
    <a:masterClrMapping/>
  </p:clrMapOvr>
  <mc:AlternateContent xmlns:mc="http://schemas.openxmlformats.org/markup-compatibility/2006">
    <mc:Choice xmlns:p14="http://schemas.microsoft.com/office/powerpoint/2010/main" Requires="p14">
      <p:transition spd="slow" p14:dur="2000" advTm="15035"/>
    </mc:Choice>
    <mc:Fallback>
      <p:transition spd="slow" advTm="15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16B90-E652-A871-5957-2BCA3F5EA7F8}"/>
              </a:ext>
            </a:extLst>
          </p:cNvPr>
          <p:cNvSpPr>
            <a:spLocks noGrp="1"/>
          </p:cNvSpPr>
          <p:nvPr>
            <p:ph type="title"/>
          </p:nvPr>
        </p:nvSpPr>
        <p:spPr/>
        <p:txBody>
          <a:bodyPr/>
          <a:lstStyle/>
          <a:p>
            <a:r>
              <a:rPr lang="en-US" dirty="0"/>
              <a:t>Exploratory data analysis – Job satisfaction and overtime</a:t>
            </a:r>
          </a:p>
        </p:txBody>
      </p:sp>
      <p:sp>
        <p:nvSpPr>
          <p:cNvPr id="5" name="Content Placeholder 4">
            <a:extLst>
              <a:ext uri="{FF2B5EF4-FFF2-40B4-BE49-F238E27FC236}">
                <a16:creationId xmlns:a16="http://schemas.microsoft.com/office/drawing/2014/main" id="{DDB3F1AA-5936-3D8B-D3F9-577373F5FEE4}"/>
              </a:ext>
            </a:extLst>
          </p:cNvPr>
          <p:cNvSpPr>
            <a:spLocks noGrp="1"/>
          </p:cNvSpPr>
          <p:nvPr>
            <p:ph sz="half" idx="1"/>
          </p:nvPr>
        </p:nvSpPr>
        <p:spPr/>
        <p:txBody>
          <a:bodyPr/>
          <a:lstStyle/>
          <a:p>
            <a:r>
              <a:rPr lang="en-US" sz="1800" dirty="0">
                <a:effectLst/>
                <a:latin typeface="Calibri" panose="020F0502020204030204" pitchFamily="34" charset="0"/>
                <a:ea typeface="Calibri" panose="020F0502020204030204" pitchFamily="34" charset="0"/>
              </a:rPr>
              <a:t>Attrition is much higher at lower job satisfaction. </a:t>
            </a:r>
          </a:p>
          <a:p>
            <a:r>
              <a:rPr lang="en-US" sz="1800" dirty="0">
                <a:effectLst/>
                <a:latin typeface="Calibri" panose="020F0502020204030204" pitchFamily="34" charset="0"/>
                <a:ea typeface="Calibri" panose="020F0502020204030204" pitchFamily="34" charset="0"/>
              </a:rPr>
              <a:t>Out of the employees that stayed 23.4% worked overtime and out of the employees that left 53.6% employees worked overtime. </a:t>
            </a:r>
            <a:endParaRPr lang="en-US" dirty="0"/>
          </a:p>
        </p:txBody>
      </p:sp>
      <p:pic>
        <p:nvPicPr>
          <p:cNvPr id="8" name="Content Placeholder 7">
            <a:extLst>
              <a:ext uri="{FF2B5EF4-FFF2-40B4-BE49-F238E27FC236}">
                <a16:creationId xmlns:a16="http://schemas.microsoft.com/office/drawing/2014/main" id="{2682FA4A-A23D-5319-72A1-8CAA5A01D58A}"/>
              </a:ext>
            </a:extLst>
          </p:cNvPr>
          <p:cNvPicPr>
            <a:picLocks noGrp="1" noChangeAspect="1"/>
          </p:cNvPicPr>
          <p:nvPr>
            <p:ph sz="half" idx="2"/>
          </p:nvPr>
        </p:nvPicPr>
        <p:blipFill>
          <a:blip r:embed="rId4"/>
          <a:stretch>
            <a:fillRect/>
          </a:stretch>
        </p:blipFill>
        <p:spPr>
          <a:xfrm>
            <a:off x="7489880" y="2017713"/>
            <a:ext cx="2492265" cy="3441700"/>
          </a:xfrm>
          <a:prstGeom prst="rect">
            <a:avLst/>
          </a:prstGeom>
        </p:spPr>
      </p:pic>
      <p:pic>
        <p:nvPicPr>
          <p:cNvPr id="4" name="Video 3">
            <a:hlinkClick r:id="" action="ppaction://media"/>
            <a:extLst>
              <a:ext uri="{FF2B5EF4-FFF2-40B4-BE49-F238E27FC236}">
                <a16:creationId xmlns:a16="http://schemas.microsoft.com/office/drawing/2014/main" id="{7BD4386A-A534-12E4-D2F8-FF85E87ED76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04066545"/>
      </p:ext>
    </p:extLst>
  </p:cSld>
  <p:clrMapOvr>
    <a:masterClrMapping/>
  </p:clrMapOvr>
  <mc:AlternateContent xmlns:mc="http://schemas.openxmlformats.org/markup-compatibility/2006">
    <mc:Choice xmlns:p14="http://schemas.microsoft.com/office/powerpoint/2010/main" Requires="p14">
      <p:transition spd="slow" p14:dur="2000" advTm="34942"/>
    </mc:Choice>
    <mc:Fallback>
      <p:transition spd="slow" advTm="34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E20DA-7BAB-3B40-1423-5ABB5092FD59}"/>
              </a:ext>
            </a:extLst>
          </p:cNvPr>
          <p:cNvSpPr>
            <a:spLocks noGrp="1"/>
          </p:cNvSpPr>
          <p:nvPr>
            <p:ph type="title"/>
          </p:nvPr>
        </p:nvSpPr>
        <p:spPr/>
        <p:txBody>
          <a:bodyPr>
            <a:normAutofit/>
          </a:bodyPr>
          <a:lstStyle/>
          <a:p>
            <a:r>
              <a:rPr lang="en-US"/>
              <a:t>Approach/Methodology</a:t>
            </a:r>
          </a:p>
        </p:txBody>
      </p:sp>
      <p:sp>
        <p:nvSpPr>
          <p:cNvPr id="38" name="Content Placeholder 2">
            <a:extLst>
              <a:ext uri="{FF2B5EF4-FFF2-40B4-BE49-F238E27FC236}">
                <a16:creationId xmlns:a16="http://schemas.microsoft.com/office/drawing/2014/main" id="{D3637DB3-7E2B-B90C-AAE4-DDD4A988BC7A}"/>
              </a:ext>
            </a:extLst>
          </p:cNvPr>
          <p:cNvSpPr>
            <a:spLocks noGrp="1"/>
          </p:cNvSpPr>
          <p:nvPr>
            <p:ph idx="1"/>
          </p:nvPr>
        </p:nvSpPr>
        <p:spPr>
          <a:xfrm>
            <a:off x="1451578" y="2015734"/>
            <a:ext cx="9370301" cy="3450613"/>
          </a:xfrm>
        </p:spPr>
        <p:txBody>
          <a:bodyPr>
            <a:normAutofit lnSpcReduction="10000"/>
          </a:bodyPr>
          <a:lstStyle/>
          <a:p>
            <a:pPr>
              <a:lnSpc>
                <a:spcPct val="110000"/>
              </a:lnSpc>
            </a:pPr>
            <a:r>
              <a:rPr lang="en-US" b="1" dirty="0">
                <a:latin typeface="+mj-lt"/>
                <a:ea typeface="+mj-ea"/>
                <a:cs typeface="+mj-cs"/>
              </a:rPr>
              <a:t>1. Logistic Regression Model: </a:t>
            </a:r>
            <a:r>
              <a:rPr lang="en-US" dirty="0">
                <a:latin typeface="+mj-lt"/>
                <a:ea typeface="+mj-ea"/>
                <a:cs typeface="+mj-cs"/>
              </a:rPr>
              <a:t>Changed response variable to 0 or 1 and ran </a:t>
            </a:r>
            <a:r>
              <a:rPr lang="en-US" dirty="0" err="1">
                <a:latin typeface="+mj-lt"/>
                <a:ea typeface="+mj-ea"/>
                <a:cs typeface="+mj-cs"/>
              </a:rPr>
              <a:t>glm</a:t>
            </a:r>
            <a:r>
              <a:rPr lang="en-US" dirty="0">
                <a:latin typeface="+mj-lt"/>
                <a:ea typeface="+mj-ea"/>
                <a:cs typeface="+mj-cs"/>
              </a:rPr>
              <a:t> package for binomial logistic regression model</a:t>
            </a:r>
            <a:endParaRPr lang="en-US" b="1" dirty="0">
              <a:latin typeface="+mj-lt"/>
              <a:ea typeface="+mj-ea"/>
              <a:cs typeface="+mj-cs"/>
            </a:endParaRPr>
          </a:p>
          <a:p>
            <a:pPr marL="0" indent="0">
              <a:lnSpc>
                <a:spcPct val="110000"/>
              </a:lnSpc>
              <a:buNone/>
            </a:pPr>
            <a:r>
              <a:rPr lang="en-US" b="1" dirty="0">
                <a:latin typeface="+mj-lt"/>
                <a:ea typeface="+mj-ea"/>
                <a:cs typeface="+mj-cs"/>
              </a:rPr>
              <a:t>Supervised Machine Learning:</a:t>
            </a:r>
          </a:p>
          <a:p>
            <a:pPr marL="0" indent="0">
              <a:lnSpc>
                <a:spcPct val="110000"/>
              </a:lnSpc>
              <a:buNone/>
            </a:pPr>
            <a:r>
              <a:rPr lang="en-US" dirty="0">
                <a:latin typeface="+mj-lt"/>
                <a:ea typeface="+mj-ea"/>
                <a:cs typeface="+mj-cs"/>
              </a:rPr>
              <a:t>Data split into training and test dataset at 80%/20% split</a:t>
            </a:r>
          </a:p>
          <a:p>
            <a:pPr>
              <a:lnSpc>
                <a:spcPct val="110000"/>
              </a:lnSpc>
            </a:pPr>
            <a:r>
              <a:rPr lang="en-US" b="1" dirty="0">
                <a:latin typeface="+mj-lt"/>
                <a:ea typeface="+mj-ea"/>
                <a:cs typeface="+mj-cs"/>
              </a:rPr>
              <a:t>2. Support Vector Machine: </a:t>
            </a:r>
            <a:r>
              <a:rPr lang="en-US" dirty="0">
                <a:latin typeface="+mj-lt"/>
                <a:ea typeface="+mj-ea"/>
                <a:cs typeface="+mj-cs"/>
              </a:rPr>
              <a:t>Create vectors to separate employees that left and stayed</a:t>
            </a:r>
            <a:endParaRPr lang="en-US" b="1" dirty="0">
              <a:latin typeface="+mj-lt"/>
              <a:ea typeface="+mj-ea"/>
              <a:cs typeface="+mj-cs"/>
            </a:endParaRPr>
          </a:p>
          <a:p>
            <a:pPr>
              <a:lnSpc>
                <a:spcPct val="110000"/>
              </a:lnSpc>
            </a:pPr>
            <a:r>
              <a:rPr lang="en-US" b="1" dirty="0">
                <a:latin typeface="+mj-lt"/>
                <a:ea typeface="+mj-ea"/>
                <a:cs typeface="+mj-cs"/>
              </a:rPr>
              <a:t>3. Decision Tree: </a:t>
            </a:r>
            <a:r>
              <a:rPr lang="en-US" dirty="0">
                <a:latin typeface="+mj-lt"/>
                <a:ea typeface="+mj-ea"/>
                <a:cs typeface="+mj-cs"/>
              </a:rPr>
              <a:t>Used </a:t>
            </a:r>
            <a:r>
              <a:rPr lang="en-US" dirty="0" err="1">
                <a:latin typeface="+mj-lt"/>
                <a:ea typeface="+mj-ea"/>
                <a:cs typeface="+mj-cs"/>
              </a:rPr>
              <a:t>rpart</a:t>
            </a:r>
            <a:r>
              <a:rPr lang="en-US" dirty="0">
                <a:latin typeface="+mj-lt"/>
                <a:ea typeface="+mj-ea"/>
                <a:cs typeface="+mj-cs"/>
              </a:rPr>
              <a:t> package and training dataset. Grouped employees based on shared attributes using clustering algorithms. Finding key variables at nodes and branches.</a:t>
            </a:r>
          </a:p>
          <a:p>
            <a:pPr marL="0" indent="0">
              <a:lnSpc>
                <a:spcPct val="110000"/>
              </a:lnSpc>
              <a:buNone/>
            </a:pPr>
            <a:endParaRPr lang="en-US" dirty="0">
              <a:latin typeface="+mj-lt"/>
              <a:ea typeface="+mj-ea"/>
              <a:cs typeface="+mj-cs"/>
            </a:endParaRPr>
          </a:p>
          <a:p>
            <a:pPr marL="0" indent="0">
              <a:lnSpc>
                <a:spcPct val="110000"/>
              </a:lnSpc>
              <a:buNone/>
            </a:pPr>
            <a:endParaRPr lang="en-US" dirty="0">
              <a:latin typeface="+mj-lt"/>
              <a:ea typeface="+mj-ea"/>
              <a:cs typeface="+mj-cs"/>
            </a:endParaRPr>
          </a:p>
        </p:txBody>
      </p:sp>
      <p:pic>
        <p:nvPicPr>
          <p:cNvPr id="4" name="Video 3">
            <a:hlinkClick r:id="" action="ppaction://media"/>
            <a:extLst>
              <a:ext uri="{FF2B5EF4-FFF2-40B4-BE49-F238E27FC236}">
                <a16:creationId xmlns:a16="http://schemas.microsoft.com/office/drawing/2014/main" id="{BBAE86B6-113B-40B5-0351-26D3F629922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12057511"/>
      </p:ext>
    </p:extLst>
  </p:cSld>
  <p:clrMapOvr>
    <a:masterClrMapping/>
  </p:clrMapOvr>
  <mc:AlternateContent xmlns:mc="http://schemas.openxmlformats.org/markup-compatibility/2006">
    <mc:Choice xmlns:p14="http://schemas.microsoft.com/office/powerpoint/2010/main" Requires="p14">
      <p:transition spd="slow" p14:dur="2000" advTm="48649"/>
    </mc:Choice>
    <mc:Fallback>
      <p:transition spd="slow" advTm="48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B585-A743-00A9-4534-B1310259487B}"/>
              </a:ext>
            </a:extLst>
          </p:cNvPr>
          <p:cNvSpPr>
            <a:spLocks noGrp="1"/>
          </p:cNvSpPr>
          <p:nvPr>
            <p:ph type="title"/>
          </p:nvPr>
        </p:nvSpPr>
        <p:spPr/>
        <p:txBody>
          <a:bodyPr/>
          <a:lstStyle/>
          <a:p>
            <a:r>
              <a:rPr lang="en-US" dirty="0"/>
              <a:t>Decision tree</a:t>
            </a:r>
          </a:p>
        </p:txBody>
      </p:sp>
      <p:sp>
        <p:nvSpPr>
          <p:cNvPr id="4" name="Content Placeholder 3">
            <a:extLst>
              <a:ext uri="{FF2B5EF4-FFF2-40B4-BE49-F238E27FC236}">
                <a16:creationId xmlns:a16="http://schemas.microsoft.com/office/drawing/2014/main" id="{CA1FA7D6-37E4-978D-C611-1C5633C46A6C}"/>
              </a:ext>
            </a:extLst>
          </p:cNvPr>
          <p:cNvSpPr>
            <a:spLocks noGrp="1"/>
          </p:cNvSpPr>
          <p:nvPr>
            <p:ph sz="half" idx="1"/>
          </p:nvPr>
        </p:nvSpPr>
        <p:spPr/>
        <p:txBody>
          <a:bodyPr/>
          <a:lstStyle/>
          <a:p>
            <a:r>
              <a:rPr lang="en-US" dirty="0"/>
              <a:t>Main branches at:</a:t>
            </a:r>
          </a:p>
          <a:p>
            <a:r>
              <a:rPr lang="en-US" sz="1800" dirty="0" err="1">
                <a:effectLst/>
                <a:latin typeface="Calibri" panose="020F0502020204030204" pitchFamily="34" charset="0"/>
                <a:ea typeface="Calibri" panose="020F0502020204030204" pitchFamily="34" charset="0"/>
              </a:rPr>
              <a:t>TotalWorkingYears</a:t>
            </a:r>
            <a:r>
              <a:rPr lang="en-US" sz="1800" dirty="0">
                <a:effectLst/>
                <a:latin typeface="Calibri" panose="020F0502020204030204" pitchFamily="34" charset="0"/>
                <a:ea typeface="Calibri" panose="020F0502020204030204" pitchFamily="34" charset="0"/>
              </a:rPr>
              <a:t> &gt;= 1.5</a:t>
            </a:r>
          </a:p>
          <a:p>
            <a:r>
              <a:rPr lang="en-US" sz="1800" dirty="0" err="1">
                <a:effectLst/>
                <a:latin typeface="Calibri" panose="020F0502020204030204" pitchFamily="34" charset="0"/>
                <a:ea typeface="Calibri" panose="020F0502020204030204" pitchFamily="34" charset="0"/>
              </a:rPr>
              <a:t>OverTime</a:t>
            </a:r>
            <a:r>
              <a:rPr lang="en-US" sz="1800" dirty="0">
                <a:effectLst/>
                <a:latin typeface="Calibri" panose="020F0502020204030204" pitchFamily="34" charset="0"/>
                <a:ea typeface="Calibri" panose="020F0502020204030204" pitchFamily="34" charset="0"/>
              </a:rPr>
              <a:t>= "No“</a:t>
            </a:r>
          </a:p>
          <a:p>
            <a:r>
              <a:rPr lang="en-US" sz="1800" dirty="0" err="1">
                <a:effectLst/>
                <a:latin typeface="Calibri" panose="020F0502020204030204" pitchFamily="34" charset="0"/>
                <a:ea typeface="Calibri" panose="020F0502020204030204" pitchFamily="34" charset="0"/>
              </a:rPr>
              <a:t>JobSatisfaction</a:t>
            </a:r>
            <a:r>
              <a:rPr lang="en-US" sz="1800" dirty="0">
                <a:effectLst/>
                <a:latin typeface="Calibri" panose="020F0502020204030204" pitchFamily="34" charset="0"/>
                <a:ea typeface="Calibri" panose="020F0502020204030204" pitchFamily="34" charset="0"/>
              </a:rPr>
              <a:t> &gt;=2</a:t>
            </a:r>
            <a:endParaRPr lang="en-US" sz="1800" dirty="0">
              <a:latin typeface="Calibri" panose="020F0502020204030204" pitchFamily="34" charset="0"/>
            </a:endParaRPr>
          </a:p>
          <a:p>
            <a:r>
              <a:rPr lang="en-US" sz="1800" b="1" dirty="0">
                <a:latin typeface="Calibri" panose="020F0502020204030204" pitchFamily="34" charset="0"/>
              </a:rPr>
              <a:t>Model accuracy at 78.9% with the caret package</a:t>
            </a:r>
            <a:endParaRPr lang="en-US" b="1" dirty="0"/>
          </a:p>
        </p:txBody>
      </p:sp>
      <p:pic>
        <p:nvPicPr>
          <p:cNvPr id="6" name="Content Placeholder 5">
            <a:extLst>
              <a:ext uri="{FF2B5EF4-FFF2-40B4-BE49-F238E27FC236}">
                <a16:creationId xmlns:a16="http://schemas.microsoft.com/office/drawing/2014/main" id="{7B959340-AC81-26CC-DB9A-6F3A17961C72}"/>
              </a:ext>
            </a:extLst>
          </p:cNvPr>
          <p:cNvPicPr>
            <a:picLocks noGrp="1" noChangeAspect="1"/>
          </p:cNvPicPr>
          <p:nvPr>
            <p:ph sz="half" idx="2"/>
          </p:nvPr>
        </p:nvPicPr>
        <p:blipFill>
          <a:blip r:embed="rId4"/>
          <a:stretch>
            <a:fillRect/>
          </a:stretch>
        </p:blipFill>
        <p:spPr>
          <a:xfrm>
            <a:off x="6632448" y="2017713"/>
            <a:ext cx="4645151" cy="3441700"/>
          </a:xfrm>
          <a:prstGeom prst="rect">
            <a:avLst/>
          </a:prstGeom>
        </p:spPr>
      </p:pic>
      <p:pic>
        <p:nvPicPr>
          <p:cNvPr id="5" name="Video 4">
            <a:hlinkClick r:id="" action="ppaction://media"/>
            <a:extLst>
              <a:ext uri="{FF2B5EF4-FFF2-40B4-BE49-F238E27FC236}">
                <a16:creationId xmlns:a16="http://schemas.microsoft.com/office/drawing/2014/main" id="{37012C3F-E985-3148-F65D-2C8E962AEDC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08401054"/>
      </p:ext>
    </p:extLst>
  </p:cSld>
  <p:clrMapOvr>
    <a:masterClrMapping/>
  </p:clrMapOvr>
  <mc:AlternateContent xmlns:mc="http://schemas.openxmlformats.org/markup-compatibility/2006">
    <mc:Choice xmlns:p14="http://schemas.microsoft.com/office/powerpoint/2010/main" Requires="p14">
      <p:transition spd="slow" p14:dur="2000" advTm="26813"/>
    </mc:Choice>
    <mc:Fallback>
      <p:transition spd="slow" advTm="26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BF1A5-62BF-BEA6-4E0A-2952B14C37F1}"/>
              </a:ext>
            </a:extLst>
          </p:cNvPr>
          <p:cNvSpPr>
            <a:spLocks noGrp="1"/>
          </p:cNvSpPr>
          <p:nvPr>
            <p:ph type="title"/>
          </p:nvPr>
        </p:nvSpPr>
        <p:spPr/>
        <p:txBody>
          <a:bodyPr/>
          <a:lstStyle/>
          <a:p>
            <a:r>
              <a:rPr lang="en-US" dirty="0"/>
              <a:t>Support Vector machine and logistic regression</a:t>
            </a:r>
          </a:p>
        </p:txBody>
      </p:sp>
      <p:sp>
        <p:nvSpPr>
          <p:cNvPr id="5" name="Content Placeholder 4">
            <a:extLst>
              <a:ext uri="{FF2B5EF4-FFF2-40B4-BE49-F238E27FC236}">
                <a16:creationId xmlns:a16="http://schemas.microsoft.com/office/drawing/2014/main" id="{8A8415C6-F858-FF49-AB5B-54AFEE826922}"/>
              </a:ext>
            </a:extLst>
          </p:cNvPr>
          <p:cNvSpPr>
            <a:spLocks noGrp="1"/>
          </p:cNvSpPr>
          <p:nvPr>
            <p:ph idx="1"/>
          </p:nvPr>
        </p:nvSpPr>
        <p:spPr/>
        <p:txBody>
          <a:bodyPr>
            <a:normAutofit fontScale="92500" lnSpcReduction="20000"/>
          </a:bodyPr>
          <a:lstStyle/>
          <a:p>
            <a:pPr marL="0" indent="0">
              <a:buNone/>
            </a:pPr>
            <a:r>
              <a:rPr lang="en-US" b="1" dirty="0"/>
              <a:t>Support Vector Machine</a:t>
            </a:r>
          </a:p>
          <a:p>
            <a:r>
              <a:rPr lang="en-US" dirty="0"/>
              <a:t>E1071 r package with C-classification type SVM. </a:t>
            </a:r>
          </a:p>
          <a:p>
            <a:r>
              <a:rPr lang="en-US" b="1" dirty="0"/>
              <a:t>Model accuracy is 84.0%</a:t>
            </a:r>
          </a:p>
          <a:p>
            <a:pPr marL="0" indent="0">
              <a:buNone/>
            </a:pPr>
            <a:r>
              <a:rPr lang="en-US" b="1" dirty="0"/>
              <a:t>Logistic Regression Model:</a:t>
            </a:r>
          </a:p>
          <a:p>
            <a:r>
              <a:rPr lang="en-US" dirty="0"/>
              <a:t>Significant variables: </a:t>
            </a:r>
            <a:r>
              <a:rPr lang="en-US" sz="1800" dirty="0" err="1">
                <a:effectLst/>
                <a:latin typeface="Calibri" panose="020F0502020204030204" pitchFamily="34" charset="0"/>
                <a:ea typeface="Calibri" panose="020F0502020204030204" pitchFamily="34" charset="0"/>
              </a:rPr>
              <a:t>OverTime</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DistanceFromHome</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EnvironmentSatisfaction</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JobInvolvement</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JobSatisfaction</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NumCompaniesWorked</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WorkLifeBalance</a:t>
            </a:r>
            <a:endParaRPr lang="en-US" sz="1800" dirty="0">
              <a:latin typeface="Calibri" panose="020F0502020204030204" pitchFamily="34" charset="0"/>
              <a:ea typeface="Calibri" panose="020F0502020204030204" pitchFamily="34" charset="0"/>
            </a:endParaRPr>
          </a:p>
          <a:p>
            <a:r>
              <a:rPr lang="en-US" dirty="0"/>
              <a:t>Not statistically significant variables: </a:t>
            </a:r>
            <a:r>
              <a:rPr lang="en-US" sz="1800" dirty="0" err="1">
                <a:effectLst/>
                <a:latin typeface="Calibri" panose="020F0502020204030204" pitchFamily="34" charset="0"/>
                <a:ea typeface="Calibri" panose="020F0502020204030204" pitchFamily="34" charset="0"/>
              </a:rPr>
              <a:t>PercentSalaryHike</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TrainingTimesLastYear</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YearsAtCompany</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JobLevel</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HourlyRate</a:t>
            </a:r>
            <a:endParaRPr lang="en-US" dirty="0"/>
          </a:p>
          <a:p>
            <a:r>
              <a:rPr lang="en-US" b="1" dirty="0"/>
              <a:t>AIC is 813.47</a:t>
            </a:r>
          </a:p>
          <a:p>
            <a:endParaRPr lang="en-US" b="1" dirty="0"/>
          </a:p>
          <a:p>
            <a:endParaRPr lang="en-US" b="1" dirty="0"/>
          </a:p>
        </p:txBody>
      </p:sp>
      <p:pic>
        <p:nvPicPr>
          <p:cNvPr id="4" name="Video 3">
            <a:hlinkClick r:id="" action="ppaction://media"/>
            <a:extLst>
              <a:ext uri="{FF2B5EF4-FFF2-40B4-BE49-F238E27FC236}">
                <a16:creationId xmlns:a16="http://schemas.microsoft.com/office/drawing/2014/main" id="{32954541-10FA-CD39-9F5D-8928AFF817D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0849463"/>
      </p:ext>
    </p:extLst>
  </p:cSld>
  <p:clrMapOvr>
    <a:masterClrMapping/>
  </p:clrMapOvr>
  <mc:AlternateContent xmlns:mc="http://schemas.openxmlformats.org/markup-compatibility/2006">
    <mc:Choice xmlns:p14="http://schemas.microsoft.com/office/powerpoint/2010/main" Requires="p14">
      <p:transition spd="slow" p14:dur="2000" advTm="45957"/>
    </mc:Choice>
    <mc:Fallback>
      <p:transition spd="slow" advTm="45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3B407-0889-6121-CA29-66908F94CC3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5F2FD88-F065-1450-AF99-1B48C89F7EC2}"/>
              </a:ext>
            </a:extLst>
          </p:cNvPr>
          <p:cNvSpPr>
            <a:spLocks noGrp="1"/>
          </p:cNvSpPr>
          <p:nvPr>
            <p:ph idx="1"/>
          </p:nvPr>
        </p:nvSpPr>
        <p:spPr/>
        <p:txBody>
          <a:bodyPr/>
          <a:lstStyle/>
          <a:p>
            <a:r>
              <a:rPr lang="en-US" dirty="0"/>
              <a:t>We found the following indicator variables were large factors for attrition: Overtime, </a:t>
            </a:r>
            <a:r>
              <a:rPr lang="en-US" dirty="0" err="1"/>
              <a:t>JobSatisfaction</a:t>
            </a:r>
            <a:r>
              <a:rPr lang="en-US" dirty="0"/>
              <a:t>, </a:t>
            </a:r>
            <a:r>
              <a:rPr lang="en-US" dirty="0" err="1"/>
              <a:t>WorkLifeBalance</a:t>
            </a:r>
            <a:r>
              <a:rPr lang="en-US" dirty="0"/>
              <a:t>, </a:t>
            </a:r>
            <a:r>
              <a:rPr lang="en-US" dirty="0" err="1"/>
              <a:t>NumCompaniesWorked</a:t>
            </a:r>
            <a:r>
              <a:rPr lang="en-US" dirty="0"/>
              <a:t>, </a:t>
            </a:r>
            <a:r>
              <a:rPr lang="en-US" dirty="0" err="1"/>
              <a:t>MonthlySalary</a:t>
            </a:r>
            <a:endParaRPr lang="en-US" dirty="0"/>
          </a:p>
          <a:p>
            <a:r>
              <a:rPr lang="en-US" dirty="0"/>
              <a:t>Percent salary hike, years at company, education were not statistically significant factors</a:t>
            </a:r>
          </a:p>
          <a:p>
            <a:r>
              <a:rPr lang="en-US" dirty="0"/>
              <a:t>The decision tree was the best performing model and gave insight into indicator variables that were the most significant</a:t>
            </a:r>
          </a:p>
          <a:p>
            <a:r>
              <a:rPr lang="en-US" dirty="0"/>
              <a:t>Overtime and work life balance are significant factors with actionable methods of improving </a:t>
            </a:r>
          </a:p>
          <a:p>
            <a:endParaRPr lang="en-US" dirty="0"/>
          </a:p>
        </p:txBody>
      </p:sp>
      <p:pic>
        <p:nvPicPr>
          <p:cNvPr id="5" name="Video 4">
            <a:hlinkClick r:id="" action="ppaction://media"/>
            <a:extLst>
              <a:ext uri="{FF2B5EF4-FFF2-40B4-BE49-F238E27FC236}">
                <a16:creationId xmlns:a16="http://schemas.microsoft.com/office/drawing/2014/main" id="{9205697A-9F07-A5E8-AA50-07FA4888792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1465852"/>
      </p:ext>
    </p:extLst>
  </p:cSld>
  <p:clrMapOvr>
    <a:masterClrMapping/>
  </p:clrMapOvr>
  <mc:AlternateContent xmlns:mc="http://schemas.openxmlformats.org/markup-compatibility/2006">
    <mc:Choice xmlns:p14="http://schemas.microsoft.com/office/powerpoint/2010/main" Requires="p14">
      <p:transition spd="slow" p14:dur="2000" advTm="51766"/>
    </mc:Choice>
    <mc:Fallback>
      <p:transition spd="slow" advTm="51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37DE8-5049-3DC8-5DF7-BDC29CF2681E}"/>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6FA0D0D3-1D5C-9381-C488-B3E9ADAA6AC8}"/>
              </a:ext>
            </a:extLst>
          </p:cNvPr>
          <p:cNvSpPr>
            <a:spLocks noGrp="1"/>
          </p:cNvSpPr>
          <p:nvPr>
            <p:ph idx="1"/>
          </p:nvPr>
        </p:nvSpPr>
        <p:spPr/>
        <p:txBody>
          <a:bodyPr/>
          <a:lstStyle/>
          <a:p>
            <a:r>
              <a:rPr lang="en-US" dirty="0"/>
              <a:t>We advise management to enact a policy that limits overtime. Workers that had a poor work life balance and worked overtime were much more likely to leave the company</a:t>
            </a:r>
          </a:p>
          <a:p>
            <a:r>
              <a:rPr lang="en-US" dirty="0"/>
              <a:t>Job satisfaction and job involvement could be improved with employee enrichment programs such as skip level lunches, resource groups, and morale events.</a:t>
            </a:r>
          </a:p>
          <a:p>
            <a:r>
              <a:rPr lang="en-US" dirty="0"/>
              <a:t>Salary rate increase, job level and training last year were not significant. If salary rate increase does not align with performance rating, high performing employees can be discouraged. Extra training is not a large contributor towards attrition.</a:t>
            </a:r>
          </a:p>
        </p:txBody>
      </p:sp>
      <p:pic>
        <p:nvPicPr>
          <p:cNvPr id="5" name="Video 4">
            <a:hlinkClick r:id="" action="ppaction://media"/>
            <a:extLst>
              <a:ext uri="{FF2B5EF4-FFF2-40B4-BE49-F238E27FC236}">
                <a16:creationId xmlns:a16="http://schemas.microsoft.com/office/drawing/2014/main" id="{5AC56E7D-8309-6459-1441-CB96F569A74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29852316"/>
      </p:ext>
    </p:extLst>
  </p:cSld>
  <p:clrMapOvr>
    <a:masterClrMapping/>
  </p:clrMapOvr>
  <mc:AlternateContent xmlns:mc="http://schemas.openxmlformats.org/markup-compatibility/2006">
    <mc:Choice xmlns:p14="http://schemas.microsoft.com/office/powerpoint/2010/main" Requires="p14">
      <p:transition spd="slow" p14:dur="2000" advTm="62022"/>
    </mc:Choice>
    <mc:Fallback>
      <p:transition spd="slow" advTm="62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F0D79-CD53-1A1E-3E4D-D2949CE17353}"/>
              </a:ext>
            </a:extLst>
          </p:cNvPr>
          <p:cNvSpPr>
            <a:spLocks noGrp="1"/>
          </p:cNvSpPr>
          <p:nvPr>
            <p:ph type="title"/>
          </p:nvPr>
        </p:nvSpPr>
        <p:spPr/>
        <p:txBody>
          <a:bodyPr/>
          <a:lstStyle/>
          <a:p>
            <a:r>
              <a:rPr lang="en-US" dirty="0"/>
              <a:t>Objective/Problem</a:t>
            </a:r>
          </a:p>
        </p:txBody>
      </p:sp>
      <p:sp>
        <p:nvSpPr>
          <p:cNvPr id="3" name="Content Placeholder 2">
            <a:extLst>
              <a:ext uri="{FF2B5EF4-FFF2-40B4-BE49-F238E27FC236}">
                <a16:creationId xmlns:a16="http://schemas.microsoft.com/office/drawing/2014/main" id="{7DEBE9DD-FEE2-ABC4-FA63-3B8C02E6DB6C}"/>
              </a:ext>
            </a:extLst>
          </p:cNvPr>
          <p:cNvSpPr>
            <a:spLocks noGrp="1"/>
          </p:cNvSpPr>
          <p:nvPr>
            <p:ph idx="1"/>
          </p:nvPr>
        </p:nvSpPr>
        <p:spPr/>
        <p:txBody>
          <a:bodyPr>
            <a:normAutofit fontScale="62500" lnSpcReduction="20000"/>
          </a:bodyPr>
          <a:lstStyle/>
          <a:p>
            <a:pPr marL="0" indent="0">
              <a:buNone/>
            </a:pPr>
            <a:r>
              <a:rPr lang="en-US" dirty="0"/>
              <a:t>•</a:t>
            </a:r>
            <a:r>
              <a:rPr lang="en-US" sz="4400" dirty="0">
                <a:latin typeface="+mj-lt"/>
                <a:ea typeface="+mj-ea"/>
                <a:cs typeface="+mj-cs"/>
              </a:rPr>
              <a:t> Employee attrition is a significant challenge faced by organizations today</a:t>
            </a:r>
          </a:p>
          <a:p>
            <a:pPr marL="0" indent="0">
              <a:buNone/>
            </a:pPr>
            <a:r>
              <a:rPr lang="en-US" dirty="0"/>
              <a:t>•</a:t>
            </a:r>
            <a:r>
              <a:rPr lang="en-US" sz="4400" dirty="0">
                <a:latin typeface="+mj-lt"/>
                <a:ea typeface="+mj-ea"/>
                <a:cs typeface="+mj-cs"/>
              </a:rPr>
              <a:t> High turnover rates impact productivity, team dynamics, and incur substantial costs</a:t>
            </a:r>
          </a:p>
          <a:p>
            <a:pPr marL="0" indent="0">
              <a:buNone/>
            </a:pPr>
            <a:r>
              <a:rPr lang="en-US" dirty="0"/>
              <a:t>•</a:t>
            </a:r>
            <a:r>
              <a:rPr lang="en-US" sz="4400" dirty="0">
                <a:latin typeface="+mj-lt"/>
                <a:ea typeface="+mj-ea"/>
                <a:cs typeface="+mj-cs"/>
              </a:rPr>
              <a:t> The project aims to leverage IBM's employee data to build a predictive model for identifying influential factors and improving employee retention strategies</a:t>
            </a:r>
          </a:p>
          <a:p>
            <a:pPr marL="0" indent="0">
              <a:buNone/>
            </a:pPr>
            <a:endParaRPr lang="en-US" dirty="0"/>
          </a:p>
        </p:txBody>
      </p:sp>
      <p:pic>
        <p:nvPicPr>
          <p:cNvPr id="9" name="Video 8">
            <a:hlinkClick r:id="" action="ppaction://media"/>
            <a:extLst>
              <a:ext uri="{FF2B5EF4-FFF2-40B4-BE49-F238E27FC236}">
                <a16:creationId xmlns:a16="http://schemas.microsoft.com/office/drawing/2014/main" id="{75223F32-FEBB-9C30-7152-231D0F7D666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32910437"/>
      </p:ext>
    </p:extLst>
  </p:cSld>
  <p:clrMapOvr>
    <a:masterClrMapping/>
  </p:clrMapOvr>
  <mc:AlternateContent xmlns:mc="http://schemas.openxmlformats.org/markup-compatibility/2006">
    <mc:Choice xmlns:p14="http://schemas.microsoft.com/office/powerpoint/2010/main" Requires="p14">
      <p:transition spd="slow" p14:dur="2000" advTm="28214"/>
    </mc:Choice>
    <mc:Fallback>
      <p:transition spd="slow" advTm="28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604FA-1A04-0D4D-29C0-77E4CB283351}"/>
              </a:ext>
            </a:extLst>
          </p:cNvPr>
          <p:cNvSpPr>
            <a:spLocks noGrp="1"/>
          </p:cNvSpPr>
          <p:nvPr>
            <p:ph type="title"/>
          </p:nvPr>
        </p:nvSpPr>
        <p:spPr/>
        <p:txBody>
          <a:bodyPr/>
          <a:lstStyle/>
          <a:p>
            <a:r>
              <a:rPr lang="en-US" dirty="0"/>
              <a:t>Primary Research Question (RQ)</a:t>
            </a:r>
          </a:p>
        </p:txBody>
      </p:sp>
      <p:sp>
        <p:nvSpPr>
          <p:cNvPr id="3" name="Content Placeholder 2">
            <a:extLst>
              <a:ext uri="{FF2B5EF4-FFF2-40B4-BE49-F238E27FC236}">
                <a16:creationId xmlns:a16="http://schemas.microsoft.com/office/drawing/2014/main" id="{B1C66978-34D6-ECE6-E9BE-5C38991FC37C}"/>
              </a:ext>
            </a:extLst>
          </p:cNvPr>
          <p:cNvSpPr>
            <a:spLocks noGrp="1"/>
          </p:cNvSpPr>
          <p:nvPr>
            <p:ph idx="1"/>
          </p:nvPr>
        </p:nvSpPr>
        <p:spPr/>
        <p:txBody>
          <a:bodyPr>
            <a:normAutofit fontScale="47500" lnSpcReduction="20000"/>
          </a:bodyPr>
          <a:lstStyle/>
          <a:p>
            <a:pPr marL="0" indent="0">
              <a:buNone/>
            </a:pPr>
            <a:r>
              <a:rPr lang="en-US" sz="4400" dirty="0">
                <a:latin typeface="+mj-lt"/>
                <a:ea typeface="+mj-ea"/>
                <a:cs typeface="+mj-cs"/>
              </a:rPr>
              <a:t>• What are the influential indicator variables that contribute to employee attrition based on IBM's employee data?</a:t>
            </a:r>
          </a:p>
          <a:p>
            <a:pPr marL="0" indent="0">
              <a:buNone/>
            </a:pPr>
            <a:endParaRPr lang="en-US" dirty="0"/>
          </a:p>
          <a:p>
            <a:pPr marL="0" indent="0">
              <a:buNone/>
            </a:pPr>
            <a:r>
              <a:rPr lang="en-US" sz="4800" dirty="0">
                <a:latin typeface="+mj-lt"/>
                <a:ea typeface="+mj-ea"/>
                <a:cs typeface="+mj-cs"/>
              </a:rPr>
              <a:t>Supporting Research Questions:</a:t>
            </a:r>
          </a:p>
          <a:p>
            <a:pPr marL="0" indent="0">
              <a:buNone/>
            </a:pPr>
            <a:r>
              <a:rPr lang="en-US" sz="4800" dirty="0">
                <a:latin typeface="+mj-lt"/>
                <a:ea typeface="+mj-ea"/>
                <a:cs typeface="+mj-cs"/>
              </a:rPr>
              <a:t>1. Relationship between job satisfaction and attrition</a:t>
            </a:r>
          </a:p>
          <a:p>
            <a:pPr marL="0" indent="0">
              <a:buNone/>
            </a:pPr>
            <a:r>
              <a:rPr lang="en-US" sz="4800" dirty="0">
                <a:latin typeface="+mj-lt"/>
                <a:ea typeface="+mj-ea"/>
                <a:cs typeface="+mj-cs"/>
              </a:rPr>
              <a:t>2. Impact of years at the company on attrition</a:t>
            </a:r>
          </a:p>
          <a:p>
            <a:pPr marL="0" indent="0">
              <a:buNone/>
            </a:pPr>
            <a:r>
              <a:rPr lang="en-US" sz="4800" dirty="0">
                <a:latin typeface="+mj-lt"/>
                <a:ea typeface="+mj-ea"/>
                <a:cs typeface="+mj-cs"/>
              </a:rPr>
              <a:t>3. Correlation between performance ratings and attrition</a:t>
            </a:r>
          </a:p>
          <a:p>
            <a:pPr marL="0" indent="0">
              <a:buNone/>
            </a:pPr>
            <a:r>
              <a:rPr lang="en-US" sz="4800" dirty="0">
                <a:latin typeface="+mj-lt"/>
                <a:ea typeface="+mj-ea"/>
                <a:cs typeface="+mj-cs"/>
              </a:rPr>
              <a:t>4. Role of salary or annual raise in attrition</a:t>
            </a:r>
          </a:p>
          <a:p>
            <a:pPr marL="0" indent="0">
              <a:buNone/>
            </a:pPr>
            <a:endParaRPr lang="en-US" dirty="0"/>
          </a:p>
        </p:txBody>
      </p:sp>
      <p:pic>
        <p:nvPicPr>
          <p:cNvPr id="11" name="Video 10">
            <a:hlinkClick r:id="" action="ppaction://media"/>
            <a:extLst>
              <a:ext uri="{FF2B5EF4-FFF2-40B4-BE49-F238E27FC236}">
                <a16:creationId xmlns:a16="http://schemas.microsoft.com/office/drawing/2014/main" id="{29F4E119-3554-1985-D37A-2F665AAD433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13508681"/>
      </p:ext>
    </p:extLst>
  </p:cSld>
  <p:clrMapOvr>
    <a:masterClrMapping/>
  </p:clrMapOvr>
  <mc:AlternateContent xmlns:mc="http://schemas.openxmlformats.org/markup-compatibility/2006">
    <mc:Choice xmlns:p14="http://schemas.microsoft.com/office/powerpoint/2010/main" Requires="p14">
      <p:transition spd="slow" p14:dur="2000" advTm="19432"/>
    </mc:Choice>
    <mc:Fallback>
      <p:transition spd="slow" advTm="19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DD2AF-D371-6314-4E92-394C90D07E91}"/>
              </a:ext>
            </a:extLst>
          </p:cNvPr>
          <p:cNvSpPr>
            <a:spLocks noGrp="1"/>
          </p:cNvSpPr>
          <p:nvPr>
            <p:ph type="title"/>
          </p:nvPr>
        </p:nvSpPr>
        <p:spPr/>
        <p:txBody>
          <a:bodyPr/>
          <a:lstStyle/>
          <a:p>
            <a:r>
              <a:rPr lang="en-US" dirty="0"/>
              <a:t>Business Justification</a:t>
            </a:r>
          </a:p>
        </p:txBody>
      </p:sp>
      <p:sp>
        <p:nvSpPr>
          <p:cNvPr id="3" name="Content Placeholder 2">
            <a:extLst>
              <a:ext uri="{FF2B5EF4-FFF2-40B4-BE49-F238E27FC236}">
                <a16:creationId xmlns:a16="http://schemas.microsoft.com/office/drawing/2014/main" id="{FD1B92E9-83E4-B610-EFA7-554D8D9DC893}"/>
              </a:ext>
            </a:extLst>
          </p:cNvPr>
          <p:cNvSpPr>
            <a:spLocks noGrp="1"/>
          </p:cNvSpPr>
          <p:nvPr>
            <p:ph idx="1"/>
          </p:nvPr>
        </p:nvSpPr>
        <p:spPr/>
        <p:txBody>
          <a:bodyPr>
            <a:normAutofit fontScale="70000" lnSpcReduction="20000"/>
          </a:bodyPr>
          <a:lstStyle/>
          <a:p>
            <a:pPr marL="0" indent="0">
              <a:buNone/>
            </a:pPr>
            <a:r>
              <a:rPr lang="en-US" sz="4400" dirty="0">
                <a:latin typeface="+mj-lt"/>
                <a:ea typeface="+mj-ea"/>
                <a:cs typeface="+mj-cs"/>
              </a:rPr>
              <a:t>• High employee attrition rates lead to productivity losses and significant costs</a:t>
            </a:r>
          </a:p>
          <a:p>
            <a:pPr marL="0" indent="0">
              <a:buNone/>
            </a:pPr>
            <a:r>
              <a:rPr lang="en-US" sz="4400" dirty="0">
                <a:latin typeface="+mj-lt"/>
                <a:ea typeface="+mj-ea"/>
                <a:cs typeface="+mj-cs"/>
              </a:rPr>
              <a:t>• This analysis will provide insights to develop effective retention strategies</a:t>
            </a:r>
          </a:p>
          <a:p>
            <a:pPr marL="0" indent="0">
              <a:buNone/>
            </a:pPr>
            <a:r>
              <a:rPr lang="en-US" sz="4400" dirty="0">
                <a:latin typeface="+mj-lt"/>
                <a:ea typeface="+mj-ea"/>
                <a:cs typeface="+mj-cs"/>
              </a:rPr>
              <a:t>• Quantifiable benefits include cost savings in hiring, training, and onboarding</a:t>
            </a:r>
          </a:p>
          <a:p>
            <a:pPr marL="0" indent="0">
              <a:buNone/>
            </a:pPr>
            <a:endParaRPr lang="en-US" dirty="0"/>
          </a:p>
        </p:txBody>
      </p:sp>
      <p:pic>
        <p:nvPicPr>
          <p:cNvPr id="6" name="Video 5">
            <a:hlinkClick r:id="" action="ppaction://media"/>
            <a:extLst>
              <a:ext uri="{FF2B5EF4-FFF2-40B4-BE49-F238E27FC236}">
                <a16:creationId xmlns:a16="http://schemas.microsoft.com/office/drawing/2014/main" id="{4D1CF21A-7A2D-03CF-B15E-AF45357BD57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57315000"/>
      </p:ext>
    </p:extLst>
  </p:cSld>
  <p:clrMapOvr>
    <a:masterClrMapping/>
  </p:clrMapOvr>
  <mc:AlternateContent xmlns:mc="http://schemas.openxmlformats.org/markup-compatibility/2006">
    <mc:Choice xmlns:p14="http://schemas.microsoft.com/office/powerpoint/2010/main" Requires="p14">
      <p:transition spd="slow" p14:dur="2000" advTm="21219"/>
    </mc:Choice>
    <mc:Fallback>
      <p:transition spd="slow" advTm="21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DC854-F85E-1C7D-834A-D0C1E9286FFF}"/>
              </a:ext>
            </a:extLst>
          </p:cNvPr>
          <p:cNvSpPr>
            <a:spLocks noGrp="1"/>
          </p:cNvSpPr>
          <p:nvPr>
            <p:ph type="title"/>
          </p:nvPr>
        </p:nvSpPr>
        <p:spPr/>
        <p:txBody>
          <a:bodyPr/>
          <a:lstStyle/>
          <a:p>
            <a:r>
              <a:rPr lang="en-US" dirty="0"/>
              <a:t>Dataset/ Plan for Data</a:t>
            </a:r>
          </a:p>
        </p:txBody>
      </p:sp>
      <p:sp>
        <p:nvSpPr>
          <p:cNvPr id="3" name="Content Placeholder 2">
            <a:extLst>
              <a:ext uri="{FF2B5EF4-FFF2-40B4-BE49-F238E27FC236}">
                <a16:creationId xmlns:a16="http://schemas.microsoft.com/office/drawing/2014/main" id="{D617625E-426A-4DA8-D26B-47110658DC75}"/>
              </a:ext>
            </a:extLst>
          </p:cNvPr>
          <p:cNvSpPr>
            <a:spLocks noGrp="1"/>
          </p:cNvSpPr>
          <p:nvPr>
            <p:ph idx="1"/>
          </p:nvPr>
        </p:nvSpPr>
        <p:spPr/>
        <p:txBody>
          <a:bodyPr>
            <a:normAutofit fontScale="70000" lnSpcReduction="20000"/>
          </a:bodyPr>
          <a:lstStyle/>
          <a:p>
            <a:pPr marL="0" indent="0">
              <a:buNone/>
            </a:pPr>
            <a:r>
              <a:rPr lang="en-US" sz="4400" dirty="0">
                <a:latin typeface="+mj-lt"/>
                <a:ea typeface="+mj-ea"/>
                <a:cs typeface="+mj-cs"/>
              </a:rPr>
              <a:t>• Data Source: IBM HR Analytics Employee Attrition &amp; Performance dataset from Kaggle</a:t>
            </a:r>
          </a:p>
          <a:p>
            <a:pPr marL="0" indent="0">
              <a:buNone/>
            </a:pPr>
            <a:r>
              <a:rPr lang="en-US" sz="4400" dirty="0">
                <a:latin typeface="+mj-lt"/>
                <a:ea typeface="+mj-ea"/>
                <a:cs typeface="+mj-cs"/>
              </a:rPr>
              <a:t>• 1470 rows of employee data</a:t>
            </a:r>
          </a:p>
          <a:p>
            <a:pPr marL="0" indent="0">
              <a:buNone/>
            </a:pPr>
            <a:r>
              <a:rPr lang="en-US" sz="4400" dirty="0">
                <a:latin typeface="+mj-lt"/>
                <a:ea typeface="+mj-ea"/>
                <a:cs typeface="+mj-cs"/>
              </a:rPr>
              <a:t>• Key Variables: Job satisfaction, years at the company, performance rating, salary, percent raise, and demographic information</a:t>
            </a:r>
          </a:p>
          <a:p>
            <a:pPr marL="0" indent="0">
              <a:buNone/>
            </a:pPr>
            <a:endParaRPr lang="en-US" dirty="0"/>
          </a:p>
        </p:txBody>
      </p:sp>
      <p:pic>
        <p:nvPicPr>
          <p:cNvPr id="6" name="Video 5">
            <a:hlinkClick r:id="" action="ppaction://media"/>
            <a:extLst>
              <a:ext uri="{FF2B5EF4-FFF2-40B4-BE49-F238E27FC236}">
                <a16:creationId xmlns:a16="http://schemas.microsoft.com/office/drawing/2014/main" id="{AF02CD5A-7555-1C62-AE4C-130FA5198EA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21926779"/>
      </p:ext>
    </p:extLst>
  </p:cSld>
  <p:clrMapOvr>
    <a:masterClrMapping/>
  </p:clrMapOvr>
  <mc:AlternateContent xmlns:mc="http://schemas.openxmlformats.org/markup-compatibility/2006">
    <mc:Choice xmlns:p14="http://schemas.microsoft.com/office/powerpoint/2010/main" Requires="p14">
      <p:transition spd="slow" p14:dur="2000" advTm="27254"/>
    </mc:Choice>
    <mc:Fallback>
      <p:transition spd="slow" advTm="27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AB0E-194F-DB71-A551-6D16748FCCFE}"/>
              </a:ext>
            </a:extLst>
          </p:cNvPr>
          <p:cNvSpPr>
            <a:spLocks noGrp="1"/>
          </p:cNvSpPr>
          <p:nvPr>
            <p:ph type="title"/>
          </p:nvPr>
        </p:nvSpPr>
        <p:spPr/>
        <p:txBody>
          <a:bodyPr/>
          <a:lstStyle/>
          <a:p>
            <a:r>
              <a:rPr lang="en-US" dirty="0"/>
              <a:t>Dataset</a:t>
            </a:r>
          </a:p>
        </p:txBody>
      </p:sp>
      <p:pic>
        <p:nvPicPr>
          <p:cNvPr id="4" name="Content Placeholder 3">
            <a:extLst>
              <a:ext uri="{FF2B5EF4-FFF2-40B4-BE49-F238E27FC236}">
                <a16:creationId xmlns:a16="http://schemas.microsoft.com/office/drawing/2014/main" id="{1D91F8D1-DE2E-7CC3-471F-8AF4E562F6BA}"/>
              </a:ext>
            </a:extLst>
          </p:cNvPr>
          <p:cNvPicPr>
            <a:picLocks noGrp="1"/>
          </p:cNvPicPr>
          <p:nvPr>
            <p:ph idx="1"/>
          </p:nvPr>
        </p:nvPicPr>
        <p:blipFill>
          <a:blip r:embed="rId4"/>
          <a:srcRect/>
          <a:stretch>
            <a:fillRect/>
          </a:stretch>
        </p:blipFill>
        <p:spPr>
          <a:xfrm>
            <a:off x="343734" y="2500085"/>
            <a:ext cx="11504532" cy="3034441"/>
          </a:xfrm>
          <a:prstGeom prst="rect">
            <a:avLst/>
          </a:prstGeom>
          <a:ln/>
        </p:spPr>
      </p:pic>
      <p:sp>
        <p:nvSpPr>
          <p:cNvPr id="6" name="TextBox 5">
            <a:extLst>
              <a:ext uri="{FF2B5EF4-FFF2-40B4-BE49-F238E27FC236}">
                <a16:creationId xmlns:a16="http://schemas.microsoft.com/office/drawing/2014/main" id="{DA326E3F-DDB1-E78F-FADB-F41C600F48A5}"/>
              </a:ext>
            </a:extLst>
          </p:cNvPr>
          <p:cNvSpPr txBox="1"/>
          <p:nvPr/>
        </p:nvSpPr>
        <p:spPr>
          <a:xfrm>
            <a:off x="343734" y="1853754"/>
            <a:ext cx="8447339" cy="646331"/>
          </a:xfrm>
          <a:prstGeom prst="rect">
            <a:avLst/>
          </a:prstGeom>
          <a:noFill/>
        </p:spPr>
        <p:txBody>
          <a:bodyPr wrap="square">
            <a:spAutoFit/>
          </a:bodyPr>
          <a:lstStyle/>
          <a:p>
            <a:pPr marL="0" indent="0">
              <a:buNone/>
            </a:pPr>
            <a:r>
              <a:rPr lang="en-US" sz="1800" dirty="0">
                <a:latin typeface="+mj-lt"/>
                <a:ea typeface="+mj-ea"/>
                <a:cs typeface="+mj-cs"/>
              </a:rPr>
              <a:t>• Data Source: </a:t>
            </a:r>
            <a:r>
              <a:rPr lang="en-US" sz="1800" dirty="0">
                <a:latin typeface="+mj-lt"/>
                <a:ea typeface="+mj-ea"/>
                <a:cs typeface="+mj-cs"/>
                <a:hlinkClick r:id="rId5"/>
              </a:rPr>
              <a:t>IBM HR Analytics Employee Attrition &amp; Performance dataset from Kaggle</a:t>
            </a:r>
            <a:endParaRPr lang="en-US" sz="1800" dirty="0">
              <a:latin typeface="+mj-lt"/>
              <a:ea typeface="+mj-ea"/>
              <a:cs typeface="+mj-cs"/>
            </a:endParaRPr>
          </a:p>
          <a:p>
            <a:pPr marL="0" indent="0">
              <a:buNone/>
            </a:pPr>
            <a:r>
              <a:rPr lang="en-US" sz="1800" dirty="0">
                <a:latin typeface="+mj-lt"/>
                <a:ea typeface="+mj-ea"/>
                <a:cs typeface="+mj-cs"/>
              </a:rPr>
              <a:t>• 1470 rows of employee data and 32 indicator variables</a:t>
            </a:r>
          </a:p>
        </p:txBody>
      </p:sp>
      <p:pic>
        <p:nvPicPr>
          <p:cNvPr id="7" name="Video 6">
            <a:hlinkClick r:id="" action="ppaction://media"/>
            <a:extLst>
              <a:ext uri="{FF2B5EF4-FFF2-40B4-BE49-F238E27FC236}">
                <a16:creationId xmlns:a16="http://schemas.microsoft.com/office/drawing/2014/main" id="{9CDA71AB-BDCD-4219-B7D0-C163E31C291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55785351"/>
      </p:ext>
    </p:extLst>
  </p:cSld>
  <p:clrMapOvr>
    <a:masterClrMapping/>
  </p:clrMapOvr>
  <mc:AlternateContent xmlns:mc="http://schemas.openxmlformats.org/markup-compatibility/2006">
    <mc:Choice xmlns:p14="http://schemas.microsoft.com/office/powerpoint/2010/main" Requires="p14">
      <p:transition spd="slow" p14:dur="2000" advTm="6112"/>
    </mc:Choice>
    <mc:Fallback>
      <p:transition spd="slow" advTm="6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AD0A2-1E2C-8A7A-FF40-0BAD169AD71C}"/>
              </a:ext>
            </a:extLst>
          </p:cNvPr>
          <p:cNvSpPr>
            <a:spLocks noGrp="1"/>
          </p:cNvSpPr>
          <p:nvPr>
            <p:ph type="title"/>
          </p:nvPr>
        </p:nvSpPr>
        <p:spPr/>
        <p:txBody>
          <a:bodyPr/>
          <a:lstStyle/>
          <a:p>
            <a:r>
              <a:rPr lang="en-US" dirty="0"/>
              <a:t>Indicator and response variables</a:t>
            </a:r>
          </a:p>
        </p:txBody>
      </p:sp>
      <p:sp>
        <p:nvSpPr>
          <p:cNvPr id="3" name="Content Placeholder 2">
            <a:extLst>
              <a:ext uri="{FF2B5EF4-FFF2-40B4-BE49-F238E27FC236}">
                <a16:creationId xmlns:a16="http://schemas.microsoft.com/office/drawing/2014/main" id="{EE22929D-CC92-074D-D7FA-C1D554625535}"/>
              </a:ext>
            </a:extLst>
          </p:cNvPr>
          <p:cNvSpPr>
            <a:spLocks noGrp="1"/>
          </p:cNvSpPr>
          <p:nvPr>
            <p:ph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dataset includes the following indicator variables:</a:t>
            </a:r>
          </a:p>
          <a:p>
            <a:pPr marL="342900" marR="0" lvl="0" indent="-342900">
              <a:lnSpc>
                <a:spcPct val="107000"/>
              </a:lnSpc>
              <a:spcBef>
                <a:spcPts val="0"/>
              </a:spcBef>
              <a:spcAft>
                <a:spcPts val="0"/>
              </a:spcAft>
              <a:buFont typeface="+mj-lt"/>
              <a:buAutoNum type="arabicPeriod"/>
            </a:pPr>
            <a:r>
              <a:rPr lang="en-US" sz="1800" u="none" strike="noStrike" dirty="0">
                <a:effectLst/>
                <a:latin typeface="Calibri" panose="020F0502020204030204" pitchFamily="34" charset="0"/>
                <a:ea typeface="Calibri" panose="020F0502020204030204" pitchFamily="34" charset="0"/>
              </a:rPr>
              <a:t>Job satisfaction: Job satisfaction rating out of 5</a:t>
            </a:r>
          </a:p>
          <a:p>
            <a:pPr marL="342900" marR="0" lvl="0" indent="-342900">
              <a:lnSpc>
                <a:spcPct val="107000"/>
              </a:lnSpc>
              <a:spcBef>
                <a:spcPts val="0"/>
              </a:spcBef>
              <a:spcAft>
                <a:spcPts val="0"/>
              </a:spcAft>
              <a:buFont typeface="+mj-lt"/>
              <a:buAutoNum type="arabicPeriod"/>
            </a:pPr>
            <a:r>
              <a:rPr lang="en-US" sz="1800" u="none" strike="noStrike" dirty="0">
                <a:effectLst/>
                <a:latin typeface="Calibri" panose="020F0502020204030204" pitchFamily="34" charset="0"/>
                <a:ea typeface="Calibri" panose="020F0502020204030204" pitchFamily="34" charset="0"/>
              </a:rPr>
              <a:t>Years at the company: Number of years the employee has been with the company</a:t>
            </a:r>
          </a:p>
          <a:p>
            <a:pPr marL="342900" marR="0" lvl="0" indent="-342900">
              <a:lnSpc>
                <a:spcPct val="107000"/>
              </a:lnSpc>
              <a:spcBef>
                <a:spcPts val="0"/>
              </a:spcBef>
              <a:spcAft>
                <a:spcPts val="0"/>
              </a:spcAft>
              <a:buFont typeface="+mj-lt"/>
              <a:buAutoNum type="arabicPeriod"/>
            </a:pPr>
            <a:r>
              <a:rPr lang="en-US" sz="1800" u="none" strike="noStrike" dirty="0">
                <a:effectLst/>
                <a:latin typeface="Calibri" panose="020F0502020204030204" pitchFamily="34" charset="0"/>
                <a:ea typeface="Calibri" panose="020F0502020204030204" pitchFamily="34" charset="0"/>
              </a:rPr>
              <a:t>Performance rating: Performance rating out of 5</a:t>
            </a:r>
          </a:p>
          <a:p>
            <a:pPr marL="342900" marR="0" lvl="0" indent="-342900">
              <a:lnSpc>
                <a:spcPct val="107000"/>
              </a:lnSpc>
              <a:spcBef>
                <a:spcPts val="0"/>
              </a:spcBef>
              <a:spcAft>
                <a:spcPts val="0"/>
              </a:spcAft>
              <a:buFont typeface="+mj-lt"/>
              <a:buAutoNum type="arabicPeriod"/>
            </a:pPr>
            <a:r>
              <a:rPr lang="en-US" sz="1800" u="none" strike="noStrike" dirty="0">
                <a:effectLst/>
                <a:latin typeface="Calibri" panose="020F0502020204030204" pitchFamily="34" charset="0"/>
                <a:ea typeface="Calibri" panose="020F0502020204030204" pitchFamily="34" charset="0"/>
              </a:rPr>
              <a:t>Salary: Monthly salary</a:t>
            </a:r>
          </a:p>
          <a:p>
            <a:pPr marL="342900" marR="0" lvl="0" indent="-342900">
              <a:lnSpc>
                <a:spcPct val="107000"/>
              </a:lnSpc>
              <a:spcBef>
                <a:spcPts val="0"/>
              </a:spcBef>
              <a:spcAft>
                <a:spcPts val="0"/>
              </a:spcAft>
              <a:buFont typeface="+mj-lt"/>
              <a:buAutoNum type="arabicPeriod"/>
            </a:pPr>
            <a:r>
              <a:rPr lang="en-US" sz="1800" u="none" strike="noStrike" dirty="0">
                <a:effectLst/>
                <a:latin typeface="Calibri" panose="020F0502020204030204" pitchFamily="34" charset="0"/>
                <a:ea typeface="Calibri" panose="020F0502020204030204" pitchFamily="34" charset="0"/>
              </a:rPr>
              <a:t>Percent raise: Salary raise from last year’s salary</a:t>
            </a:r>
          </a:p>
          <a:p>
            <a:pPr marL="342900" marR="0" lvl="0" indent="-342900">
              <a:lnSpc>
                <a:spcPct val="107000"/>
              </a:lnSpc>
              <a:spcBef>
                <a:spcPts val="0"/>
              </a:spcBef>
              <a:spcAft>
                <a:spcPts val="800"/>
              </a:spcAft>
              <a:buFont typeface="+mj-lt"/>
              <a:buAutoNum type="arabicPeriod"/>
            </a:pPr>
            <a:r>
              <a:rPr lang="en-US" sz="1800" u="none" strike="noStrike" dirty="0">
                <a:effectLst/>
                <a:latin typeface="Calibri" panose="020F0502020204030204" pitchFamily="34" charset="0"/>
                <a:ea typeface="Calibri" panose="020F0502020204030204" pitchFamily="34" charset="0"/>
              </a:rPr>
              <a:t>Several demographic information such as age, gender, and education level</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rPr>
              <a:t>The response variable is attrition</a:t>
            </a:r>
          </a:p>
          <a:p>
            <a:endParaRPr lang="en-US" dirty="0"/>
          </a:p>
        </p:txBody>
      </p:sp>
      <p:pic>
        <p:nvPicPr>
          <p:cNvPr id="6" name="Video 5">
            <a:hlinkClick r:id="" action="ppaction://media"/>
            <a:extLst>
              <a:ext uri="{FF2B5EF4-FFF2-40B4-BE49-F238E27FC236}">
                <a16:creationId xmlns:a16="http://schemas.microsoft.com/office/drawing/2014/main" id="{0BE00375-4876-3C09-D34F-2B065120590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377295"/>
      </p:ext>
    </p:extLst>
  </p:cSld>
  <p:clrMapOvr>
    <a:masterClrMapping/>
  </p:clrMapOvr>
  <mc:AlternateContent xmlns:mc="http://schemas.openxmlformats.org/markup-compatibility/2006">
    <mc:Choice xmlns:p14="http://schemas.microsoft.com/office/powerpoint/2010/main" Requires="p14">
      <p:transition spd="slow" p14:dur="2000" advTm="15944"/>
    </mc:Choice>
    <mc:Fallback>
      <p:transition spd="slow" advTm="15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4B37-65F3-3B52-8294-3A458D3414C3}"/>
              </a:ext>
            </a:extLst>
          </p:cNvPr>
          <p:cNvSpPr>
            <a:spLocks noGrp="1"/>
          </p:cNvSpPr>
          <p:nvPr>
            <p:ph type="title"/>
          </p:nvPr>
        </p:nvSpPr>
        <p:spPr/>
        <p:txBody>
          <a:bodyPr/>
          <a:lstStyle/>
          <a:p>
            <a:r>
              <a:rPr lang="en-US" dirty="0"/>
              <a:t>Data collection and preprocessing</a:t>
            </a:r>
          </a:p>
        </p:txBody>
      </p:sp>
      <p:sp>
        <p:nvSpPr>
          <p:cNvPr id="3" name="Content Placeholder 2">
            <a:extLst>
              <a:ext uri="{FF2B5EF4-FFF2-40B4-BE49-F238E27FC236}">
                <a16:creationId xmlns:a16="http://schemas.microsoft.com/office/drawing/2014/main" id="{D5DE3993-3D96-FCC0-6F6E-70370220883F}"/>
              </a:ext>
            </a:extLst>
          </p:cNvPr>
          <p:cNvSpPr>
            <a:spLocks noGrp="1"/>
          </p:cNvSpPr>
          <p:nvPr>
            <p:ph idx="1"/>
          </p:nvPr>
        </p:nvSpPr>
        <p:spPr/>
        <p:txBody>
          <a:bodyPr/>
          <a:lstStyle/>
          <a:p>
            <a:r>
              <a:rPr lang="en-US" dirty="0"/>
              <a:t>The dataset was verified to have no blanks or N/As</a:t>
            </a:r>
          </a:p>
          <a:p>
            <a:r>
              <a:rPr lang="en-US" dirty="0"/>
              <a:t>Certain indicator variables were changed to factors</a:t>
            </a:r>
          </a:p>
          <a:p>
            <a:r>
              <a:rPr lang="en-US" dirty="0"/>
              <a:t>The response variable, attrition, was changed to 0 or 1 for the logit regression</a:t>
            </a:r>
          </a:p>
          <a:p>
            <a:r>
              <a:rPr lang="en-US" dirty="0"/>
              <a:t>4 variables were removed</a:t>
            </a:r>
          </a:p>
        </p:txBody>
      </p:sp>
      <p:pic>
        <p:nvPicPr>
          <p:cNvPr id="6" name="Video 5">
            <a:hlinkClick r:id="" action="ppaction://media"/>
            <a:extLst>
              <a:ext uri="{FF2B5EF4-FFF2-40B4-BE49-F238E27FC236}">
                <a16:creationId xmlns:a16="http://schemas.microsoft.com/office/drawing/2014/main" id="{61CEB07D-6D92-4993-67E8-1CFEDCE61E9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75318285"/>
      </p:ext>
    </p:extLst>
  </p:cSld>
  <p:clrMapOvr>
    <a:masterClrMapping/>
  </p:clrMapOvr>
  <mc:AlternateContent xmlns:mc="http://schemas.openxmlformats.org/markup-compatibility/2006">
    <mc:Choice xmlns:p14="http://schemas.microsoft.com/office/powerpoint/2010/main" Requires="p14">
      <p:transition spd="slow" p14:dur="2000" advTm="17488"/>
    </mc:Choice>
    <mc:Fallback>
      <p:transition spd="slow" advTm="17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16B90-E652-A871-5957-2BCA3F5EA7F8}"/>
              </a:ext>
            </a:extLst>
          </p:cNvPr>
          <p:cNvSpPr>
            <a:spLocks noGrp="1"/>
          </p:cNvSpPr>
          <p:nvPr>
            <p:ph type="title"/>
          </p:nvPr>
        </p:nvSpPr>
        <p:spPr/>
        <p:txBody>
          <a:bodyPr/>
          <a:lstStyle/>
          <a:p>
            <a:r>
              <a:rPr lang="en-US" dirty="0"/>
              <a:t>Exploratory data analysis – Income level</a:t>
            </a:r>
          </a:p>
        </p:txBody>
      </p:sp>
      <p:sp>
        <p:nvSpPr>
          <p:cNvPr id="5" name="Content Placeholder 4">
            <a:extLst>
              <a:ext uri="{FF2B5EF4-FFF2-40B4-BE49-F238E27FC236}">
                <a16:creationId xmlns:a16="http://schemas.microsoft.com/office/drawing/2014/main" id="{DDB3F1AA-5936-3D8B-D3F9-577373F5FEE4}"/>
              </a:ext>
            </a:extLst>
          </p:cNvPr>
          <p:cNvSpPr>
            <a:spLocks noGrp="1"/>
          </p:cNvSpPr>
          <p:nvPr>
            <p:ph sz="half" idx="1"/>
          </p:nvPr>
        </p:nvSpPr>
        <p:spPr/>
        <p:txBody>
          <a:bodyPr/>
          <a:lstStyle/>
          <a:p>
            <a:r>
              <a:rPr lang="en-US" sz="1800" dirty="0">
                <a:effectLst/>
                <a:latin typeface="Calibri" panose="020F0502020204030204" pitchFamily="34" charset="0"/>
                <a:ea typeface="Calibri" panose="020F0502020204030204" pitchFamily="34" charset="0"/>
              </a:rPr>
              <a:t>Attrition is much higher at lower monthly income</a:t>
            </a:r>
          </a:p>
          <a:p>
            <a:r>
              <a:rPr lang="en-US" sz="1800" dirty="0">
                <a:effectLst/>
                <a:latin typeface="Calibri" panose="020F0502020204030204" pitchFamily="34" charset="0"/>
                <a:ea typeface="Calibri" panose="020F0502020204030204" pitchFamily="34" charset="0"/>
              </a:rPr>
              <a:t>The levels are the highest where monthly income is less than $5000.</a:t>
            </a:r>
          </a:p>
          <a:p>
            <a:endParaRPr lang="en-US" dirty="0"/>
          </a:p>
        </p:txBody>
      </p:sp>
      <p:pic>
        <p:nvPicPr>
          <p:cNvPr id="7" name="Content Placeholder 6">
            <a:extLst>
              <a:ext uri="{FF2B5EF4-FFF2-40B4-BE49-F238E27FC236}">
                <a16:creationId xmlns:a16="http://schemas.microsoft.com/office/drawing/2014/main" id="{AAED4BB3-799E-232A-7278-3AF7E46EE3BF}"/>
              </a:ext>
            </a:extLst>
          </p:cNvPr>
          <p:cNvPicPr>
            <a:picLocks noGrp="1" noChangeAspect="1"/>
          </p:cNvPicPr>
          <p:nvPr>
            <p:ph sz="half" idx="2"/>
          </p:nvPr>
        </p:nvPicPr>
        <p:blipFill>
          <a:blip r:embed="rId4"/>
          <a:stretch>
            <a:fillRect/>
          </a:stretch>
        </p:blipFill>
        <p:spPr>
          <a:xfrm>
            <a:off x="7489880" y="2017713"/>
            <a:ext cx="2492265" cy="3441700"/>
          </a:xfrm>
          <a:prstGeom prst="rect">
            <a:avLst/>
          </a:prstGeom>
        </p:spPr>
      </p:pic>
      <p:pic>
        <p:nvPicPr>
          <p:cNvPr id="4" name="Video 3">
            <a:hlinkClick r:id="" action="ppaction://media"/>
            <a:extLst>
              <a:ext uri="{FF2B5EF4-FFF2-40B4-BE49-F238E27FC236}">
                <a16:creationId xmlns:a16="http://schemas.microsoft.com/office/drawing/2014/main" id="{827F74CC-7CE0-74BA-DAE9-2E744174D90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9757319"/>
      </p:ext>
    </p:extLst>
  </p:cSld>
  <p:clrMapOvr>
    <a:masterClrMapping/>
  </p:clrMapOvr>
  <mc:AlternateContent xmlns:mc="http://schemas.openxmlformats.org/markup-compatibility/2006">
    <mc:Choice xmlns:p14="http://schemas.microsoft.com/office/powerpoint/2010/main" Requires="p14">
      <p:transition spd="slow" p14:dur="2000" advTm="26880"/>
    </mc:Choice>
    <mc:Fallback>
      <p:transition spd="slow" advTm="26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926</TotalTime>
  <Words>763</Words>
  <Application>Microsoft Office PowerPoint</Application>
  <PresentationFormat>Widescreen</PresentationFormat>
  <Paragraphs>76</Paragraphs>
  <Slides>15</Slides>
  <Notes>0</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Gill Sans MT</vt:lpstr>
      <vt:lpstr>Gallery</vt:lpstr>
      <vt:lpstr>Analysis of IBM Employment Factors that Influence Attrition</vt:lpstr>
      <vt:lpstr>Objective/Problem</vt:lpstr>
      <vt:lpstr>Primary Research Question (RQ)</vt:lpstr>
      <vt:lpstr>Business Justification</vt:lpstr>
      <vt:lpstr>Dataset/ Plan for Data</vt:lpstr>
      <vt:lpstr>Dataset</vt:lpstr>
      <vt:lpstr>Indicator and response variables</vt:lpstr>
      <vt:lpstr>Data collection and preprocessing</vt:lpstr>
      <vt:lpstr>Exploratory data analysis – Income level</vt:lpstr>
      <vt:lpstr>Exploratory data analysis – Job satisfaction and overtime</vt:lpstr>
      <vt:lpstr>Approach/Methodology</vt:lpstr>
      <vt:lpstr>Decision tree</vt:lpstr>
      <vt:lpstr>Support Vector machine and logistic regression</vt:lpstr>
      <vt:lpstr>Conclusion</vt:lpstr>
      <vt:lpstr>recommendation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IBM Employment Factors that Influence Attrition</dc:title>
  <dc:creator>Jack Lusk</dc:creator>
  <cp:lastModifiedBy>Jack Lusk</cp:lastModifiedBy>
  <cp:revision>8</cp:revision>
  <dcterms:created xsi:type="dcterms:W3CDTF">2023-06-29T21:21:06Z</dcterms:created>
  <dcterms:modified xsi:type="dcterms:W3CDTF">2023-07-22T16:05:10Z</dcterms:modified>
</cp:coreProperties>
</file>